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7559675" cy="106918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s-E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s-ES" sz="4400" b="0" strike="noStrike" spc="-1">
                <a:solidFill>
                  <a:srgbClr val="000000"/>
                </a:solidFill>
                <a:latin typeface="Calibri"/>
              </a:rPr>
              <a:t>Click to edit Master title style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29D568C7-9502-4CF7-A0C8-E15E79955BF4}" type="datetime">
              <a:rPr lang="es-ES" sz="1200" b="0" strike="noStrike" spc="-1">
                <a:solidFill>
                  <a:srgbClr val="8B8B8B"/>
                </a:solidFill>
                <a:latin typeface="Calibri"/>
              </a:rPr>
              <a:t>07/05/2018</a:t>
            </a:fld>
            <a:endParaRPr lang="es-ES" sz="12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s-ES" sz="240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C7A0F3EC-E34A-482F-A8BD-6705D13F86B6}" type="slidenum">
              <a:rPr lang="es-ES" sz="1200" b="0" strike="noStrike" spc="-1">
                <a:solidFill>
                  <a:srgbClr val="8B8B8B"/>
                </a:solidFill>
                <a:latin typeface="Calibri"/>
              </a:rPr>
              <a:t>‹Nº›</a:t>
            </a:fld>
            <a:endParaRPr lang="es-ES" sz="1200" b="0" strike="noStrike" spc="-1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b="0" strike="noStrike" spc="-1">
                <a:solidFill>
                  <a:srgbClr val="000000"/>
                </a:solidFill>
                <a:latin typeface="Calibri"/>
              </a:rPr>
              <a:t>Pulse para editar el formato de esquema del texto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400" b="0" strike="noStrike" spc="-1">
                <a:solidFill>
                  <a:srgbClr val="000000"/>
                </a:solidFill>
                <a:latin typeface="Calibri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Calibri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000" b="0" strike="noStrike" spc="-1">
                <a:solidFill>
                  <a:srgbClr val="000000"/>
                </a:solidFill>
                <a:latin typeface="Calibri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Calibri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Calibri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Calibri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s-ES" sz="4400" b="0" strike="noStrike" spc="-1">
                <a:solidFill>
                  <a:srgbClr val="000000"/>
                </a:solidFill>
                <a:latin typeface="Calibri"/>
              </a:rPr>
              <a:t>Click to edit Master title style</a:t>
            </a: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lang="es-ES" sz="3200" b="0" strike="noStrike" spc="-1">
                <a:solidFill>
                  <a:srgbClr val="000000"/>
                </a:solidFill>
                <a:latin typeface="Calibri"/>
              </a:rPr>
              <a:t>Click to edit Master text styles</a:t>
            </a:r>
          </a:p>
          <a:p>
            <a:pPr marL="743040" lvl="1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lang="es-ES" sz="2800" b="0" strike="noStrike" spc="-1">
                <a:solidFill>
                  <a:srgbClr val="000000"/>
                </a:solidFill>
                <a:latin typeface="Calibri"/>
              </a:rPr>
              <a:t>Second level</a:t>
            </a:r>
          </a:p>
          <a:p>
            <a:pPr marL="1143000" lvl="2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lang="es-ES" sz="2400" b="0" strike="noStrike" spc="-1">
                <a:solidFill>
                  <a:srgbClr val="000000"/>
                </a:solidFill>
                <a:latin typeface="Calibri"/>
              </a:rPr>
              <a:t>Third level</a:t>
            </a:r>
          </a:p>
          <a:p>
            <a:pPr marL="1600200" lvl="3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lang="es-ES" sz="2000" b="0" strike="noStrike" spc="-1">
                <a:solidFill>
                  <a:srgbClr val="000000"/>
                </a:solidFill>
                <a:latin typeface="Calibri"/>
              </a:rPr>
              <a:t>Fourth level</a:t>
            </a:r>
          </a:p>
          <a:p>
            <a:pPr marL="2057400" lvl="4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lang="es-ES" sz="2000" b="0" strike="noStrike" spc="-1">
                <a:solidFill>
                  <a:srgbClr val="000000"/>
                </a:solidFill>
                <a:latin typeface="Calibri"/>
              </a:rPr>
              <a:t>Fifth level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0D8CD436-94D3-46A1-A651-E99C72066F72}" type="datetime">
              <a:rPr lang="es-ES" sz="1200" b="0" strike="noStrike" spc="-1">
                <a:solidFill>
                  <a:srgbClr val="8B8B8B"/>
                </a:solidFill>
                <a:latin typeface="Calibri"/>
              </a:rPr>
              <a:t>07/05/2018</a:t>
            </a:fld>
            <a:endParaRPr lang="es-ES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s-ES" sz="2400" b="0" strike="noStrike" spc="-1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0368E8D3-73A5-4F3B-BBD4-F1D5770EC684}" type="slidenum">
              <a:rPr lang="es-ES" sz="1200" b="0" strike="noStrike" spc="-1">
                <a:solidFill>
                  <a:srgbClr val="8B8B8B"/>
                </a:solidFill>
                <a:latin typeface="Calibri"/>
              </a:rPr>
              <a:t>‹Nº›</a:t>
            </a:fld>
            <a:endParaRPr lang="es-ES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3"/>
          <p:cNvPicPr/>
          <p:nvPr/>
        </p:nvPicPr>
        <p:blipFill>
          <a:blip r:embed="rId2"/>
          <a:stretch/>
        </p:blipFill>
        <p:spPr>
          <a:xfrm>
            <a:off x="1857240" y="1327320"/>
            <a:ext cx="5428800" cy="4203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87927" y="512617"/>
            <a:ext cx="6553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 por último…</a:t>
            </a:r>
            <a:endParaRPr lang="es-ES" sz="54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413163" y="2359277"/>
            <a:ext cx="913014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¡¡No dudes en descargártela!!</a:t>
            </a:r>
            <a:endParaRPr lang="es-ES" sz="6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3"/>
          <p:cNvPicPr/>
          <p:nvPr/>
        </p:nvPicPr>
        <p:blipFill>
          <a:blip r:embed="rId2"/>
          <a:stretch/>
        </p:blipFill>
        <p:spPr>
          <a:xfrm>
            <a:off x="4886903" y="4225773"/>
            <a:ext cx="3619787" cy="263222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375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416160" y="12096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s-ES" sz="4400" b="0" strike="noStrike" spc="-1">
                <a:solidFill>
                  <a:srgbClr val="8EB4E3"/>
                </a:solidFill>
                <a:latin typeface="Calibri"/>
              </a:rPr>
              <a:t>¿En qué consiste Parking Express?</a:t>
            </a:r>
            <a:endParaRPr lang="es-E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CustomShape 2"/>
          <p:cNvSpPr/>
          <p:nvPr/>
        </p:nvSpPr>
        <p:spPr>
          <a:xfrm>
            <a:off x="1062360" y="1080000"/>
            <a:ext cx="6857640" cy="2833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1800" b="0" strike="noStrike" spc="-1">
                <a:solidFill>
                  <a:srgbClr val="000000"/>
                </a:solidFill>
                <a:latin typeface="Calibri"/>
              </a:rPr>
              <a:t>Nuestra idea de proyecto se basa en una empresa que tiene como objetivo encontrar parking para nuestro cliente de forma rápida y eficaz, para evitar perder tiempo buscando parking.</a:t>
            </a:r>
            <a:endParaRPr lang="es-E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1800" b="0" strike="noStrike" spc="-1">
                <a:solidFill>
                  <a:srgbClr val="000000"/>
                </a:solidFill>
                <a:latin typeface="Calibri"/>
              </a:rPr>
              <a:t>Para ello hemos diseñado una aplicación gratuita que te puedes descargar en cualquier móvil.</a:t>
            </a:r>
            <a:endParaRPr lang="es-E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1800" b="0" strike="noStrike" spc="-1">
                <a:solidFill>
                  <a:srgbClr val="000000"/>
                </a:solidFill>
                <a:latin typeface="Calibri"/>
              </a:rPr>
              <a:t>Una vez descargada la aplicación, introduce tus datos para registrarte, y al momento podrás ver las plazas de parking disponibles más cercanas, resérvala y aparca!</a:t>
            </a:r>
            <a:endParaRPr lang="es-E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t/>
            </a:r>
            <a:br/>
            <a:endParaRPr lang="es-ES" sz="1800" b="0" strike="noStrike" spc="-1">
              <a:latin typeface="Arial"/>
            </a:endParaRPr>
          </a:p>
        </p:txBody>
      </p:sp>
      <p:pic>
        <p:nvPicPr>
          <p:cNvPr id="85" name="Imagen 84"/>
          <p:cNvPicPr/>
          <p:nvPr/>
        </p:nvPicPr>
        <p:blipFill>
          <a:blip r:embed="rId2"/>
          <a:srcRect l="23470" r="24688" b="6272"/>
          <a:stretch/>
        </p:blipFill>
        <p:spPr>
          <a:xfrm>
            <a:off x="360000" y="4032360"/>
            <a:ext cx="2822040" cy="2015640"/>
          </a:xfrm>
          <a:prstGeom prst="rect">
            <a:avLst/>
          </a:prstGeom>
          <a:ln>
            <a:noFill/>
          </a:ln>
        </p:spPr>
      </p:pic>
      <p:pic>
        <p:nvPicPr>
          <p:cNvPr id="86" name="Imagen 85"/>
          <p:cNvPicPr/>
          <p:nvPr/>
        </p:nvPicPr>
        <p:blipFill>
          <a:blip r:embed="rId3"/>
          <a:srcRect l="14170" r="10236" b="8579"/>
          <a:stretch/>
        </p:blipFill>
        <p:spPr>
          <a:xfrm>
            <a:off x="3168000" y="3240000"/>
            <a:ext cx="4212720" cy="1870920"/>
          </a:xfrm>
          <a:prstGeom prst="rect">
            <a:avLst/>
          </a:prstGeom>
          <a:ln>
            <a:noFill/>
          </a:ln>
        </p:spPr>
      </p:pic>
      <p:pic>
        <p:nvPicPr>
          <p:cNvPr id="87" name="Imagen 86"/>
          <p:cNvPicPr/>
          <p:nvPr/>
        </p:nvPicPr>
        <p:blipFill>
          <a:blip r:embed="rId4"/>
          <a:stretch/>
        </p:blipFill>
        <p:spPr>
          <a:xfrm>
            <a:off x="3182040" y="5184000"/>
            <a:ext cx="2484360" cy="1440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s-ES" sz="4400" b="0" strike="noStrike" spc="-1">
                <a:solidFill>
                  <a:srgbClr val="558ED5"/>
                </a:solidFill>
                <a:latin typeface="Calibri"/>
              </a:rPr>
              <a:t>¿Por qué Parking Express?</a:t>
            </a:r>
            <a:endParaRPr lang="es-E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3596040" y="1368000"/>
            <a:ext cx="18108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endParaRPr lang="es-E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1800" b="0" strike="noStrike" spc="-1">
              <a:latin typeface="Arial"/>
            </a:endParaRPr>
          </a:p>
        </p:txBody>
      </p:sp>
      <p:sp>
        <p:nvSpPr>
          <p:cNvPr id="90" name="CustomShape 3"/>
          <p:cNvSpPr/>
          <p:nvPr/>
        </p:nvSpPr>
        <p:spPr>
          <a:xfrm>
            <a:off x="860040" y="1662120"/>
            <a:ext cx="2736000" cy="1721880"/>
          </a:xfrm>
          <a:prstGeom prst="ellipse">
            <a:avLst/>
          </a:prstGeom>
          <a:solidFill>
            <a:srgbClr val="9D85BE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s-ES" sz="1800" b="0" strike="noStrike" spc="-1">
                <a:latin typeface="Arial"/>
              </a:rPr>
              <a:t>Fácil de entender </a:t>
            </a:r>
          </a:p>
        </p:txBody>
      </p:sp>
      <p:sp>
        <p:nvSpPr>
          <p:cNvPr id="91" name="CustomShape 4"/>
          <p:cNvSpPr/>
          <p:nvPr/>
        </p:nvSpPr>
        <p:spPr>
          <a:xfrm>
            <a:off x="432000" y="4680000"/>
            <a:ext cx="3168000" cy="1800000"/>
          </a:xfrm>
          <a:prstGeom prst="rect">
            <a:avLst/>
          </a:prstGeom>
          <a:solidFill>
            <a:srgbClr val="BCAED5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s-ES" sz="1800" b="0" strike="noStrike" spc="-1">
                <a:latin typeface="Arial"/>
              </a:rPr>
              <a:t>¡Gratuita y sin interrupciones!</a:t>
            </a:r>
          </a:p>
        </p:txBody>
      </p:sp>
      <p:sp>
        <p:nvSpPr>
          <p:cNvPr id="92" name="CustomShape 5"/>
          <p:cNvSpPr/>
          <p:nvPr/>
        </p:nvSpPr>
        <p:spPr>
          <a:xfrm>
            <a:off x="3960000" y="3240000"/>
            <a:ext cx="1584000" cy="1440000"/>
          </a:xfrm>
          <a:custGeom>
            <a:avLst/>
            <a:gdLst/>
            <a:ahLst/>
            <a:cxnLst/>
            <a:rect l="0" t="0" r="r" b="b"/>
            <a:pathLst>
              <a:path w="4402" h="4001">
                <a:moveTo>
                  <a:pt x="1171" y="0"/>
                </a:moveTo>
                <a:lnTo>
                  <a:pt x="3229" y="0"/>
                </a:lnTo>
                <a:lnTo>
                  <a:pt x="4401" y="1171"/>
                </a:lnTo>
                <a:lnTo>
                  <a:pt x="4401" y="2829"/>
                </a:lnTo>
                <a:lnTo>
                  <a:pt x="3229" y="4000"/>
                </a:lnTo>
                <a:lnTo>
                  <a:pt x="1171" y="4000"/>
                </a:lnTo>
                <a:lnTo>
                  <a:pt x="0" y="2829"/>
                </a:lnTo>
                <a:lnTo>
                  <a:pt x="0" y="1171"/>
                </a:lnTo>
                <a:lnTo>
                  <a:pt x="1171" y="0"/>
                </a:lnTo>
              </a:path>
            </a:pathLst>
          </a:custGeom>
          <a:solidFill>
            <a:srgbClr val="00599D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s-ES" sz="1800" b="0" strike="noStrike" spc="-1">
                <a:latin typeface="Arial"/>
              </a:rPr>
              <a:t>Sencillo</a:t>
            </a:r>
          </a:p>
        </p:txBody>
      </p:sp>
      <p:sp>
        <p:nvSpPr>
          <p:cNvPr id="93" name="CustomShape 6"/>
          <p:cNvSpPr/>
          <p:nvPr/>
        </p:nvSpPr>
        <p:spPr>
          <a:xfrm>
            <a:off x="6120000" y="1440000"/>
            <a:ext cx="2160000" cy="2304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10800" y="0"/>
                </a:moveTo>
                <a:lnTo>
                  <a:pt x="21600" y="10800"/>
                </a:lnTo>
                <a:lnTo>
                  <a:pt x="10800" y="21600"/>
                </a:lnTo>
                <a:lnTo>
                  <a:pt x="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s-ES" sz="1800" b="0" strike="noStrike" spc="-1">
                <a:latin typeface="Arial"/>
              </a:rPr>
              <a:t>Eficaz </a:t>
            </a:r>
          </a:p>
        </p:txBody>
      </p:sp>
      <p:sp>
        <p:nvSpPr>
          <p:cNvPr id="94" name="CustomShape 7"/>
          <p:cNvSpPr/>
          <p:nvPr/>
        </p:nvSpPr>
        <p:spPr>
          <a:xfrm>
            <a:off x="6408000" y="4464000"/>
            <a:ext cx="2160000" cy="180000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10800" y="0"/>
                </a:moveTo>
                <a:lnTo>
                  <a:pt x="0" y="8260"/>
                </a:lnTo>
                <a:lnTo>
                  <a:pt x="4230" y="21600"/>
                </a:lnTo>
                <a:lnTo>
                  <a:pt x="17370" y="21600"/>
                </a:lnTo>
                <a:lnTo>
                  <a:pt x="21600" y="8260"/>
                </a:lnTo>
                <a:lnTo>
                  <a:pt x="10800" y="0"/>
                </a:lnTo>
                <a:close/>
              </a:path>
            </a:pathLst>
          </a:custGeom>
          <a:solidFill>
            <a:srgbClr val="8F187C"/>
          </a:solidFill>
          <a:ln>
            <a:solidFill>
              <a:srgbClr val="3465A4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/>
          <a:lstStyle/>
          <a:p>
            <a:pPr algn="ctr"/>
            <a:r>
              <a:rPr lang="es-ES" sz="1800" b="0" strike="noStrike" spc="-1">
                <a:latin typeface="Arial"/>
              </a:rPr>
              <a:t>Rápido y seguro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s-ES" sz="4400" b="0" strike="noStrike" spc="-1">
                <a:solidFill>
                  <a:srgbClr val="558ED5"/>
                </a:solidFill>
                <a:latin typeface="Calibri"/>
              </a:rPr>
              <a:t>Adecuación de perfiles</a:t>
            </a:r>
            <a:endParaRPr lang="es-ES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CustomShape 2"/>
          <p:cNvSpPr/>
          <p:nvPr/>
        </p:nvSpPr>
        <p:spPr>
          <a:xfrm>
            <a:off x="285840" y="1428840"/>
            <a:ext cx="1571400" cy="35676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1400" b="0" strike="noStrike" spc="-1">
                <a:solidFill>
                  <a:srgbClr val="FFFFFF"/>
                </a:solidFill>
                <a:latin typeface="Calibri"/>
              </a:rPr>
              <a:t>Álvaro Rodríguez</a:t>
            </a:r>
            <a:endParaRPr lang="es-ES" sz="1400" b="0" strike="noStrike" spc="-1">
              <a:latin typeface="Arial"/>
            </a:endParaRPr>
          </a:p>
        </p:txBody>
      </p:sp>
      <p:sp>
        <p:nvSpPr>
          <p:cNvPr id="97" name="CustomShape 3"/>
          <p:cNvSpPr/>
          <p:nvPr/>
        </p:nvSpPr>
        <p:spPr>
          <a:xfrm>
            <a:off x="2714760" y="1428840"/>
            <a:ext cx="1571400" cy="35676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1400" b="0" strike="noStrike" spc="-1">
                <a:solidFill>
                  <a:srgbClr val="FFFFFF"/>
                </a:solidFill>
                <a:latin typeface="Calibri"/>
              </a:rPr>
              <a:t>Lucas Moya</a:t>
            </a:r>
            <a:endParaRPr lang="es-ES" sz="1400" b="0" strike="noStrike" spc="-1">
              <a:latin typeface="Arial"/>
            </a:endParaRPr>
          </a:p>
        </p:txBody>
      </p:sp>
      <p:sp>
        <p:nvSpPr>
          <p:cNvPr id="98" name="CustomShape 4"/>
          <p:cNvSpPr/>
          <p:nvPr/>
        </p:nvSpPr>
        <p:spPr>
          <a:xfrm>
            <a:off x="7215120" y="1428840"/>
            <a:ext cx="1571400" cy="35676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1400" b="0" strike="noStrike" spc="-1">
                <a:solidFill>
                  <a:srgbClr val="FFFFFF"/>
                </a:solidFill>
                <a:latin typeface="Calibri"/>
              </a:rPr>
              <a:t>Tatiana Almeida</a:t>
            </a:r>
            <a:endParaRPr lang="es-ES" sz="1400" b="0" strike="noStrike" spc="-1">
              <a:latin typeface="Arial"/>
            </a:endParaRPr>
          </a:p>
        </p:txBody>
      </p:sp>
      <p:sp>
        <p:nvSpPr>
          <p:cNvPr id="99" name="CustomShape 5"/>
          <p:cNvSpPr/>
          <p:nvPr/>
        </p:nvSpPr>
        <p:spPr>
          <a:xfrm>
            <a:off x="5000760" y="1428840"/>
            <a:ext cx="1571400" cy="356760"/>
          </a:xfrm>
          <a:prstGeom prst="rect">
            <a:avLst/>
          </a:prstGeom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1400" b="0" strike="noStrike" spc="-1">
                <a:solidFill>
                  <a:srgbClr val="FFFFFF"/>
                </a:solidFill>
                <a:latin typeface="Calibri"/>
              </a:rPr>
              <a:t>Celia Sáez</a:t>
            </a:r>
            <a:endParaRPr lang="es-ES" sz="1400" b="0" strike="noStrike" spc="-1">
              <a:latin typeface="Arial"/>
            </a:endParaRPr>
          </a:p>
        </p:txBody>
      </p:sp>
      <p:sp>
        <p:nvSpPr>
          <p:cNvPr id="100" name="CustomShape 6"/>
          <p:cNvSpPr/>
          <p:nvPr/>
        </p:nvSpPr>
        <p:spPr>
          <a:xfrm>
            <a:off x="226080" y="2214720"/>
            <a:ext cx="1831320" cy="516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indent="-2160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s-ES" sz="1400" b="0" strike="noStrike" spc="-1">
                <a:solidFill>
                  <a:srgbClr val="000000"/>
                </a:solidFill>
                <a:latin typeface="Calibri"/>
              </a:rPr>
              <a:t>Director de Marketing</a:t>
            </a:r>
            <a:endParaRPr lang="es-ES" sz="1400" b="0" strike="noStrike" spc="-1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s-ES" sz="1400" b="0" strike="noStrike" spc="-1">
                <a:solidFill>
                  <a:srgbClr val="000000"/>
                </a:solidFill>
                <a:latin typeface="Calibri"/>
              </a:rPr>
              <a:t>Director de finanzas</a:t>
            </a:r>
            <a:endParaRPr lang="es-ES" sz="1400" b="0" strike="noStrike" spc="-1">
              <a:latin typeface="Arial"/>
            </a:endParaRPr>
          </a:p>
        </p:txBody>
      </p:sp>
      <p:sp>
        <p:nvSpPr>
          <p:cNvPr id="101" name="CustomShape 7"/>
          <p:cNvSpPr/>
          <p:nvPr/>
        </p:nvSpPr>
        <p:spPr>
          <a:xfrm>
            <a:off x="2582640" y="2214720"/>
            <a:ext cx="190296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indent="-2160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s-ES" sz="1400" b="0" strike="noStrike" spc="-1">
                <a:solidFill>
                  <a:srgbClr val="000000"/>
                </a:solidFill>
                <a:latin typeface="Calibri"/>
              </a:rPr>
              <a:t>Director de producción</a:t>
            </a:r>
            <a:endParaRPr lang="es-ES" sz="1400" b="0" strike="noStrike" spc="-1">
              <a:latin typeface="Arial"/>
            </a:endParaRPr>
          </a:p>
        </p:txBody>
      </p:sp>
      <p:sp>
        <p:nvSpPr>
          <p:cNvPr id="102" name="CustomShape 8"/>
          <p:cNvSpPr/>
          <p:nvPr/>
        </p:nvSpPr>
        <p:spPr>
          <a:xfrm>
            <a:off x="5010480" y="2214720"/>
            <a:ext cx="1488600" cy="303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/>
          <a:lstStyle/>
          <a:p>
            <a:pPr indent="-2160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s-ES" sz="1400" b="0" strike="noStrike" spc="-1">
                <a:solidFill>
                  <a:srgbClr val="000000"/>
                </a:solidFill>
                <a:latin typeface="Calibri"/>
              </a:rPr>
              <a:t>Directora general</a:t>
            </a:r>
            <a:endParaRPr lang="es-ES" sz="1400" b="0" strike="noStrike" spc="-1">
              <a:latin typeface="Arial"/>
            </a:endParaRPr>
          </a:p>
        </p:txBody>
      </p:sp>
      <p:sp>
        <p:nvSpPr>
          <p:cNvPr id="103" name="CustomShape 9"/>
          <p:cNvSpPr/>
          <p:nvPr/>
        </p:nvSpPr>
        <p:spPr>
          <a:xfrm>
            <a:off x="7072200" y="2214720"/>
            <a:ext cx="1856880" cy="516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indent="-2160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s-ES" sz="1400" b="0" strike="noStrike" spc="-1">
                <a:solidFill>
                  <a:srgbClr val="000000"/>
                </a:solidFill>
                <a:latin typeface="Calibri"/>
              </a:rPr>
              <a:t>Directora de recursos humanos</a:t>
            </a:r>
            <a:endParaRPr lang="es-ES" sz="1400" b="0" strike="noStrike" spc="-1">
              <a:latin typeface="Arial"/>
            </a:endParaRPr>
          </a:p>
        </p:txBody>
      </p:sp>
      <p:pic>
        <p:nvPicPr>
          <p:cNvPr id="104" name="Imagen 103"/>
          <p:cNvPicPr/>
          <p:nvPr/>
        </p:nvPicPr>
        <p:blipFill>
          <a:blip r:embed="rId2"/>
          <a:srcRect r="35581" b="22"/>
          <a:stretch/>
        </p:blipFill>
        <p:spPr>
          <a:xfrm>
            <a:off x="2431440" y="2977920"/>
            <a:ext cx="2320560" cy="2134080"/>
          </a:xfrm>
          <a:prstGeom prst="rect">
            <a:avLst/>
          </a:prstGeom>
          <a:ln>
            <a:noFill/>
          </a:ln>
        </p:spPr>
      </p:pic>
      <p:pic>
        <p:nvPicPr>
          <p:cNvPr id="105" name="Imagen 104"/>
          <p:cNvPicPr/>
          <p:nvPr/>
        </p:nvPicPr>
        <p:blipFill>
          <a:blip r:embed="rId3"/>
          <a:stretch/>
        </p:blipFill>
        <p:spPr>
          <a:xfrm>
            <a:off x="4881240" y="2925000"/>
            <a:ext cx="1742760" cy="2619000"/>
          </a:xfrm>
          <a:prstGeom prst="rect">
            <a:avLst/>
          </a:prstGeom>
          <a:ln>
            <a:noFill/>
          </a:ln>
        </p:spPr>
      </p:pic>
      <p:pic>
        <p:nvPicPr>
          <p:cNvPr id="106" name="Imagen 105"/>
          <p:cNvPicPr/>
          <p:nvPr/>
        </p:nvPicPr>
        <p:blipFill>
          <a:blip r:embed="rId4"/>
          <a:stretch/>
        </p:blipFill>
        <p:spPr>
          <a:xfrm>
            <a:off x="288000" y="2952000"/>
            <a:ext cx="1952280" cy="2342880"/>
          </a:xfrm>
          <a:prstGeom prst="rect">
            <a:avLst/>
          </a:prstGeom>
          <a:ln>
            <a:noFill/>
          </a:ln>
        </p:spPr>
      </p:pic>
      <p:pic>
        <p:nvPicPr>
          <p:cNvPr id="107" name="Imagen 106"/>
          <p:cNvPicPr/>
          <p:nvPr/>
        </p:nvPicPr>
        <p:blipFill>
          <a:blip r:embed="rId5"/>
          <a:srcRect l="31203" r="26272"/>
          <a:stretch/>
        </p:blipFill>
        <p:spPr>
          <a:xfrm rot="4800">
            <a:off x="6895440" y="2953080"/>
            <a:ext cx="1958760" cy="2337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s-ES" sz="3600" b="0" strike="noStrike" spc="-1">
                <a:solidFill>
                  <a:srgbClr val="558ED5"/>
                </a:solidFill>
                <a:latin typeface="Calibri"/>
              </a:rPr>
              <a:t>¿Qué hace que nuestra empresa sea única?</a:t>
            </a:r>
            <a:endParaRPr lang="es-E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CustomShape 2"/>
          <p:cNvSpPr/>
          <p:nvPr/>
        </p:nvSpPr>
        <p:spPr>
          <a:xfrm>
            <a:off x="714240" y="1500120"/>
            <a:ext cx="1285560" cy="856800"/>
          </a:xfrm>
          <a:prstGeom prst="ellipse">
            <a:avLst/>
          </a:prstGeom>
          <a:solidFill>
            <a:srgbClr val="AA55A1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1800" b="0" strike="noStrike" spc="-1">
                <a:solidFill>
                  <a:srgbClr val="FFFFFF"/>
                </a:solidFill>
                <a:latin typeface="Calibri"/>
              </a:rPr>
              <a:t>Sistema nunca visto</a:t>
            </a:r>
            <a:endParaRPr lang="es-ES" sz="1800" b="0" strike="noStrike" spc="-1">
              <a:latin typeface="Arial"/>
            </a:endParaRPr>
          </a:p>
        </p:txBody>
      </p:sp>
      <p:sp>
        <p:nvSpPr>
          <p:cNvPr id="110" name="CustomShape 3"/>
          <p:cNvSpPr/>
          <p:nvPr/>
        </p:nvSpPr>
        <p:spPr>
          <a:xfrm>
            <a:off x="4248000" y="5123160"/>
            <a:ext cx="2337840" cy="1428840"/>
          </a:xfrm>
          <a:prstGeom prst="ellipse">
            <a:avLst/>
          </a:prstGeom>
          <a:solidFill>
            <a:srgbClr val="7DA7D8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1800" b="0" strike="noStrike" spc="-1">
                <a:solidFill>
                  <a:srgbClr val="FFFFFF"/>
                </a:solidFill>
                <a:latin typeface="Calibri"/>
              </a:rPr>
              <a:t>Fácil de usar</a:t>
            </a:r>
            <a:endParaRPr lang="es-ES" sz="1800" b="0" strike="noStrike" spc="-1">
              <a:latin typeface="Arial"/>
            </a:endParaRPr>
          </a:p>
        </p:txBody>
      </p:sp>
      <p:sp>
        <p:nvSpPr>
          <p:cNvPr id="111" name="CustomShape 4"/>
          <p:cNvSpPr/>
          <p:nvPr/>
        </p:nvSpPr>
        <p:spPr>
          <a:xfrm>
            <a:off x="571320" y="3143160"/>
            <a:ext cx="2928600" cy="2071440"/>
          </a:xfrm>
          <a:prstGeom prst="ellipse">
            <a:avLst/>
          </a:prstGeom>
          <a:solidFill>
            <a:srgbClr val="BD7CB5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1800" b="0" strike="noStrike" spc="-1">
                <a:solidFill>
                  <a:srgbClr val="FFFFFF"/>
                </a:solidFill>
                <a:latin typeface="Calibri"/>
              </a:rPr>
              <a:t>Supone un ahorro de tiempo y dinero para nuestro cliente</a:t>
            </a:r>
            <a:endParaRPr lang="es-ES" sz="1800" b="0" strike="noStrike" spc="-1">
              <a:latin typeface="Arial"/>
            </a:endParaRPr>
          </a:p>
        </p:txBody>
      </p:sp>
      <p:sp>
        <p:nvSpPr>
          <p:cNvPr id="112" name="CustomShape 5"/>
          <p:cNvSpPr/>
          <p:nvPr/>
        </p:nvSpPr>
        <p:spPr>
          <a:xfrm>
            <a:off x="6480000" y="1417320"/>
            <a:ext cx="1571400" cy="1571400"/>
          </a:xfrm>
          <a:prstGeom prst="ellipse">
            <a:avLst/>
          </a:prstGeom>
          <a:solidFill>
            <a:srgbClr val="8CCFB7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1800" b="0" strike="noStrike" spc="-1">
                <a:solidFill>
                  <a:srgbClr val="FFFFFF"/>
                </a:solidFill>
                <a:latin typeface="Calibri"/>
              </a:rPr>
              <a:t>Atención al cliente 24/7</a:t>
            </a:r>
            <a:endParaRPr lang="es-ES" sz="1800" b="0" strike="noStrike" spc="-1">
              <a:latin typeface="Arial"/>
            </a:endParaRPr>
          </a:p>
        </p:txBody>
      </p:sp>
      <p:sp>
        <p:nvSpPr>
          <p:cNvPr id="113" name="CustomShape 6"/>
          <p:cNvSpPr/>
          <p:nvPr/>
        </p:nvSpPr>
        <p:spPr>
          <a:xfrm>
            <a:off x="5400000" y="3456000"/>
            <a:ext cx="2857320" cy="1142640"/>
          </a:xfrm>
          <a:prstGeom prst="ellipse">
            <a:avLst/>
          </a:prstGeom>
          <a:solidFill>
            <a:srgbClr val="74489D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1800" b="0" strike="noStrike" spc="-1">
                <a:solidFill>
                  <a:srgbClr val="FFFFFF"/>
                </a:solidFill>
                <a:latin typeface="Calibri"/>
              </a:rPr>
              <a:t>Sistema para gestionar multas integrado en nuestro ap.</a:t>
            </a:r>
            <a:endParaRPr lang="es-ES" sz="1800" b="0" strike="noStrike" spc="-1">
              <a:latin typeface="Arial"/>
            </a:endParaRPr>
          </a:p>
        </p:txBody>
      </p:sp>
      <p:sp>
        <p:nvSpPr>
          <p:cNvPr id="114" name="CustomShape 7"/>
          <p:cNvSpPr/>
          <p:nvPr/>
        </p:nvSpPr>
        <p:spPr>
          <a:xfrm>
            <a:off x="3672000" y="1944000"/>
            <a:ext cx="1285560" cy="856800"/>
          </a:xfrm>
          <a:prstGeom prst="ellipse">
            <a:avLst/>
          </a:prstGeom>
          <a:solidFill>
            <a:srgbClr val="006D6F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1800" b="0" strike="noStrike" spc="-1">
                <a:solidFill>
                  <a:srgbClr val="FFFFFF"/>
                </a:solidFill>
                <a:latin typeface="Calibri"/>
              </a:rPr>
              <a:t>Gratis!</a:t>
            </a:r>
            <a:endParaRPr lang="es-E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428760" y="28584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s-ES" sz="3200" b="0" strike="noStrike" spc="-1">
                <a:solidFill>
                  <a:srgbClr val="5E8AC7"/>
                </a:solidFill>
                <a:latin typeface="Calibri"/>
              </a:rPr>
              <a:t>¿Qué </a:t>
            </a:r>
            <a:r>
              <a:rPr lang="es-ES" sz="3200" b="0" strike="noStrike" spc="-1">
                <a:solidFill>
                  <a:srgbClr val="1C3687"/>
                </a:solidFill>
                <a:latin typeface="Calibri"/>
              </a:rPr>
              <a:t>BENEFICIOS</a:t>
            </a:r>
            <a:r>
              <a:rPr lang="es-ES" sz="3200" b="0" strike="noStrike" spc="-1">
                <a:solidFill>
                  <a:srgbClr val="5E8AC7"/>
                </a:solidFill>
                <a:latin typeface="Calibri"/>
              </a:rPr>
              <a:t> obtendrán nuestros</a:t>
            </a:r>
            <a:r>
              <a:rPr lang="es-ES" sz="3200" b="0" strike="noStrike" spc="-1">
                <a:solidFill>
                  <a:srgbClr val="000000"/>
                </a:solidFill>
                <a:latin typeface="Calibri"/>
              </a:rPr>
              <a:t> </a:t>
            </a:r>
            <a:r>
              <a:rPr lang="es-ES" sz="3200" b="0" strike="noStrike" spc="-1">
                <a:solidFill>
                  <a:srgbClr val="21409A"/>
                </a:solidFill>
                <a:latin typeface="Calibri"/>
              </a:rPr>
              <a:t>CLIENTES</a:t>
            </a:r>
            <a:r>
              <a:rPr lang="es-ES" sz="3200" b="0" strike="noStrike" spc="-1">
                <a:solidFill>
                  <a:srgbClr val="000000"/>
                </a:solidFill>
                <a:latin typeface="Calibri"/>
              </a:rPr>
              <a:t>?</a:t>
            </a:r>
          </a:p>
        </p:txBody>
      </p:sp>
      <p:sp>
        <p:nvSpPr>
          <p:cNvPr id="116" name="CustomShape 2"/>
          <p:cNvSpPr/>
          <p:nvPr/>
        </p:nvSpPr>
        <p:spPr>
          <a:xfrm>
            <a:off x="428760" y="1571760"/>
            <a:ext cx="7643520" cy="928440"/>
          </a:xfrm>
          <a:prstGeom prst="horizontalScroll">
            <a:avLst>
              <a:gd name="adj" fmla="val 12500"/>
            </a:avLst>
          </a:prstGeom>
          <a:solidFill>
            <a:srgbClr val="826AAF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s-ES" sz="1800" b="1" strike="noStrike" spc="-1">
                <a:solidFill>
                  <a:srgbClr val="FFFFFF"/>
                </a:solidFill>
                <a:latin typeface="Calibri"/>
              </a:rPr>
              <a:t>Un considerable ahorro de tiempo ya que no tendrán que dar numerosas vueltas para encontrar parking.</a:t>
            </a:r>
            <a:endParaRPr lang="es-ES" sz="1800" b="0" strike="noStrike" spc="-1">
              <a:latin typeface="Arial"/>
            </a:endParaRPr>
          </a:p>
        </p:txBody>
      </p:sp>
      <p:sp>
        <p:nvSpPr>
          <p:cNvPr id="117" name="CustomShape 3"/>
          <p:cNvSpPr/>
          <p:nvPr/>
        </p:nvSpPr>
        <p:spPr>
          <a:xfrm>
            <a:off x="428760" y="2643120"/>
            <a:ext cx="7643520" cy="928440"/>
          </a:xfrm>
          <a:prstGeom prst="horizontalScroll">
            <a:avLst>
              <a:gd name="adj" fmla="val 12500"/>
            </a:avLst>
          </a:prstGeom>
          <a:solidFill>
            <a:srgbClr val="9D85BE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1800" b="1" strike="noStrike" spc="-1">
                <a:solidFill>
                  <a:srgbClr val="FFFFFF"/>
                </a:solidFill>
                <a:latin typeface="Calibri"/>
              </a:rPr>
              <a:t>Tarifas de parking más baratas que las normales, debido al subsidio por parte del Ayuntamiento de Madrid</a:t>
            </a:r>
            <a:endParaRPr lang="es-ES" sz="1800" b="0" strike="noStrike" spc="-1">
              <a:latin typeface="Arial"/>
            </a:endParaRPr>
          </a:p>
        </p:txBody>
      </p:sp>
      <p:sp>
        <p:nvSpPr>
          <p:cNvPr id="118" name="CustomShape 4"/>
          <p:cNvSpPr/>
          <p:nvPr/>
        </p:nvSpPr>
        <p:spPr>
          <a:xfrm>
            <a:off x="428760" y="3786120"/>
            <a:ext cx="7643520" cy="928440"/>
          </a:xfrm>
          <a:prstGeom prst="horizontalScroll">
            <a:avLst>
              <a:gd name="adj" fmla="val 12500"/>
            </a:avLst>
          </a:prstGeom>
          <a:solidFill>
            <a:srgbClr val="C7A0CB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1800" b="0" strike="noStrike" spc="-1">
                <a:solidFill>
                  <a:srgbClr val="FFFFFF"/>
                </a:solidFill>
                <a:latin typeface="Calibri"/>
              </a:rPr>
              <a:t>Podrán pagar desde nuestra app, evitando llevar monedas encima, pedir cambio o quedarte sin dinero.</a:t>
            </a:r>
            <a:endParaRPr lang="es-ES" sz="1800" b="0" strike="noStrike" spc="-1">
              <a:latin typeface="Arial"/>
            </a:endParaRPr>
          </a:p>
        </p:txBody>
      </p:sp>
      <p:sp>
        <p:nvSpPr>
          <p:cNvPr id="119" name="CustomShape 5"/>
          <p:cNvSpPr/>
          <p:nvPr/>
        </p:nvSpPr>
        <p:spPr>
          <a:xfrm>
            <a:off x="428760" y="4857840"/>
            <a:ext cx="7643520" cy="928440"/>
          </a:xfrm>
          <a:prstGeom prst="horizontalScroll">
            <a:avLst>
              <a:gd name="adj" fmla="val 12500"/>
            </a:avLst>
          </a:prstGeom>
          <a:solidFill>
            <a:srgbClr val="BCAED5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1800" b="0" strike="noStrike" spc="-1">
                <a:solidFill>
                  <a:srgbClr val="FFFFFF"/>
                </a:solidFill>
                <a:latin typeface="Calibri"/>
              </a:rPr>
              <a:t>Gestionar sus multas a través de la app.</a:t>
            </a:r>
            <a:endParaRPr lang="es-ES" sz="1800" b="0" strike="noStrike" spc="-1">
              <a:latin typeface="Arial"/>
            </a:endParaRPr>
          </a:p>
        </p:txBody>
      </p:sp>
      <p:sp>
        <p:nvSpPr>
          <p:cNvPr id="120" name="CustomShape 6"/>
          <p:cNvSpPr/>
          <p:nvPr/>
        </p:nvSpPr>
        <p:spPr>
          <a:xfrm>
            <a:off x="428760" y="5786280"/>
            <a:ext cx="7643520" cy="856800"/>
          </a:xfrm>
          <a:prstGeom prst="horizontalScroll">
            <a:avLst>
              <a:gd name="adj" fmla="val 12500"/>
            </a:avLst>
          </a:prstGeom>
          <a:solidFill>
            <a:srgbClr val="AA55A1"/>
          </a:solidFill>
          <a:ln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1800" b="0" strike="noStrike" spc="-1">
                <a:solidFill>
                  <a:srgbClr val="FFFFFF"/>
                </a:solidFill>
                <a:latin typeface="Calibri"/>
              </a:rPr>
              <a:t>Modificar duración del parking desde la app.</a:t>
            </a:r>
            <a:endParaRPr lang="es-E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410760" y="-27864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s-ES" sz="3600" b="0" strike="noStrike" spc="-1">
                <a:solidFill>
                  <a:srgbClr val="558ED5"/>
                </a:solidFill>
                <a:latin typeface="Calibri"/>
              </a:rPr>
              <a:t>Responsabilidad social empresarial</a:t>
            </a:r>
            <a:endParaRPr lang="es-ES" sz="36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288000" y="515520"/>
            <a:ext cx="8352000" cy="1644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2800" b="0" strike="noStrike" spc="-1">
                <a:solidFill>
                  <a:srgbClr val="000000"/>
                </a:solidFill>
                <a:latin typeface="Calibri"/>
              </a:rPr>
              <a:t>Debido a que nuestra empresa no emite ninguna clase de contaminación nos comprometemos a donar el 10% de todos nuestros beneficios anuales a obras de caridad.</a:t>
            </a:r>
            <a:endParaRPr lang="es-ES" sz="2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800" b="0" strike="noStrike" spc="-1">
              <a:latin typeface="Arial"/>
            </a:endParaRPr>
          </a:p>
        </p:txBody>
      </p:sp>
      <p:pic>
        <p:nvPicPr>
          <p:cNvPr id="123" name="Imagen 122"/>
          <p:cNvPicPr/>
          <p:nvPr/>
        </p:nvPicPr>
        <p:blipFill>
          <a:blip r:embed="rId2"/>
          <a:stretch/>
        </p:blipFill>
        <p:spPr>
          <a:xfrm>
            <a:off x="0" y="5040000"/>
            <a:ext cx="4084560" cy="1818000"/>
          </a:xfrm>
          <a:prstGeom prst="rect">
            <a:avLst/>
          </a:prstGeom>
          <a:ln>
            <a:noFill/>
          </a:ln>
        </p:spPr>
      </p:pic>
      <p:pic>
        <p:nvPicPr>
          <p:cNvPr id="124" name="Imagen 123"/>
          <p:cNvPicPr/>
          <p:nvPr/>
        </p:nvPicPr>
        <p:blipFill>
          <a:blip r:embed="rId3"/>
          <a:srcRect t="3124"/>
          <a:stretch/>
        </p:blipFill>
        <p:spPr>
          <a:xfrm>
            <a:off x="4006800" y="4608000"/>
            <a:ext cx="5120280" cy="2220480"/>
          </a:xfrm>
          <a:prstGeom prst="rect">
            <a:avLst/>
          </a:prstGeom>
          <a:ln>
            <a:noFill/>
          </a:ln>
        </p:spPr>
      </p:pic>
      <p:pic>
        <p:nvPicPr>
          <p:cNvPr id="125" name="Imagen 124"/>
          <p:cNvPicPr/>
          <p:nvPr/>
        </p:nvPicPr>
        <p:blipFill>
          <a:blip r:embed="rId4"/>
          <a:stretch/>
        </p:blipFill>
        <p:spPr>
          <a:xfrm>
            <a:off x="411480" y="2003760"/>
            <a:ext cx="3836520" cy="2892240"/>
          </a:xfrm>
          <a:prstGeom prst="rect">
            <a:avLst/>
          </a:prstGeom>
          <a:ln>
            <a:noFill/>
          </a:ln>
        </p:spPr>
      </p:pic>
      <p:pic>
        <p:nvPicPr>
          <p:cNvPr id="126" name="Imagen 125"/>
          <p:cNvPicPr/>
          <p:nvPr/>
        </p:nvPicPr>
        <p:blipFill>
          <a:blip r:embed="rId5"/>
          <a:stretch/>
        </p:blipFill>
        <p:spPr>
          <a:xfrm>
            <a:off x="5256000" y="1944000"/>
            <a:ext cx="2592000" cy="2592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s-ES" sz="3200" b="0" strike="noStrike" spc="-1" dirty="0">
                <a:solidFill>
                  <a:srgbClr val="558ED5"/>
                </a:solidFill>
                <a:latin typeface="Calibri"/>
              </a:rPr>
              <a:t>¿Por qué creemos que una empresa tiene que ser socialmente responsable?</a:t>
            </a:r>
            <a:endParaRPr lang="es-ES" sz="32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TextShape 2"/>
          <p:cNvSpPr txBox="1"/>
          <p:nvPr/>
        </p:nvSpPr>
        <p:spPr>
          <a:xfrm>
            <a:off x="241200" y="1384200"/>
            <a:ext cx="8686800" cy="149580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marL="343080" indent="-342720">
              <a:lnSpc>
                <a:spcPct val="100000"/>
              </a:lnSpc>
              <a:spcBef>
                <a:spcPts val="641"/>
              </a:spcBef>
            </a:pPr>
            <a:r>
              <a:rPr lang="es-ES" sz="3200" b="0" strike="noStrike" spc="-1">
                <a:solidFill>
                  <a:srgbClr val="000000"/>
                </a:solidFill>
                <a:latin typeface="Calibri"/>
              </a:rPr>
              <a:t>    Si tenemos una empresa socialmente responsable creemos que mejorará nuestra imagen pública y atraerá a nuevos clientes, lo cual, sera muy beneficioso para Parking Express.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/>
        </p:blipFill>
        <p:spPr>
          <a:xfrm>
            <a:off x="2005158" y="3061991"/>
            <a:ext cx="4839395" cy="3634645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pc="-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/>
              </a:rPr>
              <a:t>¿Por qué hemos diseñado este logo?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Elipse 3"/>
          <p:cNvSpPr/>
          <p:nvPr/>
        </p:nvSpPr>
        <p:spPr>
          <a:xfrm>
            <a:off x="665019" y="1817430"/>
            <a:ext cx="3726873" cy="2479963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/>
          <p:cNvSpPr txBox="1"/>
          <p:nvPr/>
        </p:nvSpPr>
        <p:spPr>
          <a:xfrm>
            <a:off x="1302327" y="2518802"/>
            <a:ext cx="318654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200" b="1" dirty="0" smtClean="0"/>
              <a:t>Seguridad y  tranquilidad</a:t>
            </a:r>
            <a:endParaRPr lang="es-ES" sz="3200" b="1" dirty="0"/>
          </a:p>
        </p:txBody>
      </p:sp>
      <p:sp>
        <p:nvSpPr>
          <p:cNvPr id="6" name="Hexágono 5"/>
          <p:cNvSpPr/>
          <p:nvPr/>
        </p:nvSpPr>
        <p:spPr>
          <a:xfrm>
            <a:off x="5514110" y="2923310"/>
            <a:ext cx="2937164" cy="2396836"/>
          </a:xfrm>
          <a:prstGeom prst="hexagon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665019" y="5690965"/>
            <a:ext cx="3823855" cy="56803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CuadroTexto 9"/>
          <p:cNvSpPr txBox="1"/>
          <p:nvPr/>
        </p:nvSpPr>
        <p:spPr>
          <a:xfrm>
            <a:off x="5721928" y="3897283"/>
            <a:ext cx="2521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/>
              <a:t>Figura de un coche </a:t>
            </a:r>
            <a:endParaRPr lang="es-ES" sz="2000" b="1" dirty="0"/>
          </a:p>
        </p:txBody>
      </p:sp>
      <p:sp>
        <p:nvSpPr>
          <p:cNvPr id="11" name="CuadroTexto 10"/>
          <p:cNvSpPr txBox="1"/>
          <p:nvPr/>
        </p:nvSpPr>
        <p:spPr>
          <a:xfrm>
            <a:off x="914400" y="5735782"/>
            <a:ext cx="3131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 smtClean="0"/>
              <a:t>Degradado azul</a:t>
            </a:r>
            <a:endParaRPr lang="es-ES" sz="2800" b="1" dirty="0"/>
          </a:p>
        </p:txBody>
      </p:sp>
    </p:spTree>
    <p:extLst>
      <p:ext uri="{BB962C8B-B14F-4D97-AF65-F5344CB8AC3E}">
        <p14:creationId xmlns:p14="http://schemas.microsoft.com/office/powerpoint/2010/main" val="428887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282</Words>
  <Application>Microsoft Office PowerPoint</Application>
  <PresentationFormat>Presentación en pantalla (4:3)</PresentationFormat>
  <Paragraphs>44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10</vt:i4>
      </vt:variant>
    </vt:vector>
  </HeadingPairs>
  <TitlesOfParts>
    <vt:vector size="18" baseType="lpstr">
      <vt:lpstr>Arial</vt:lpstr>
      <vt:lpstr>Calibri</vt:lpstr>
      <vt:lpstr>DejaVu Sans</vt:lpstr>
      <vt:lpstr>Symbol</vt:lpstr>
      <vt:lpstr>Times New Roman</vt:lpstr>
      <vt:lpstr>Wingdings</vt:lpstr>
      <vt:lpstr>Office Theme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¿Por qué hemos diseñado este logo?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Michel Moya</dc:creator>
  <dc:description/>
  <cp:lastModifiedBy>Celia</cp:lastModifiedBy>
  <cp:revision>8</cp:revision>
  <dcterms:created xsi:type="dcterms:W3CDTF">2017-11-27T15:53:27Z</dcterms:created>
  <dcterms:modified xsi:type="dcterms:W3CDTF">2018-05-06T22:20:59Z</dcterms:modified>
  <dc:language>es-ES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8</vt:i4>
  </property>
</Properties>
</file>